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7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5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5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1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5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1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8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9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0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7CB33-91EC-4E8A-A974-15E0254BEDFF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91AE0-6D01-4605-993F-32069AECC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6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Corporate Failure &amp; Reconstruction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79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305800" cy="59737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The results indicated that,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Altman Z-Score is close to or below 3, it is wise to do some serious due diligence before considering investing.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Z-score results usually have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following interpretation</a:t>
            </a:r>
          </a:p>
          <a:p>
            <a:pPr marL="0" indent="0" algn="just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Z Score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more than 3-“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company is financially sound &amp; relatively safe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Z Score below 2.99 -“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Safe” Zones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The company is considered ‘Safe’ based on the financial figures only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1.8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; Z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; 2.99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-“Grey” Zones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There is a good chance of the company going bankrupt within the next 2 years of operations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Z below 1.80 -“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Distress” Zones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The score indicates a high probability of distress within this time period.</a:t>
            </a:r>
          </a:p>
          <a:p>
            <a:pPr marL="0" indent="0" algn="just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8231462" cy="4868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401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itchFamily="34" charset="0"/>
                <a:cs typeface="Arial" pitchFamily="34" charset="0"/>
              </a:rPr>
              <a:t>Qualitative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models- 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Argentis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“ A” Score”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Q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ualitative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models are based on non-accounting or qualitative variables.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One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the most notable of these is the A score model attributed to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Argenti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(1976), which suggests that the failure process follows a predictable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sequence: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7600"/>
            <a:ext cx="3276600" cy="245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327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458200" cy="6126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Defects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can be divided into management weaknesses and accounting deficiencies as follows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r>
              <a:rPr lang="en-US" sz="1800" b="1" dirty="0">
                <a:latin typeface="Arial" pitchFamily="34" charset="0"/>
                <a:cs typeface="Arial" pitchFamily="34" charset="0"/>
              </a:rPr>
              <a:t>Management weaknesses: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autocratic chief executive (8)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failure to separate role of chairman and chief executive (4)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passive board of directors (2)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lack of balance of skills in management team – financial, legal, marketing,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(4)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weak finance director (2)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lack of ‘management in depth’ (1)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poor response to change (15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lvl="1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347663" lvl="1" indent="-347663">
              <a:buFont typeface="Arial" pitchFamily="34" charset="0"/>
              <a:buChar char="•"/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Accounting deficiencies: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no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budgetary control (3)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no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cash flow plans (3)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no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costing system (3).</a:t>
            </a:r>
          </a:p>
        </p:txBody>
      </p:sp>
    </p:spTree>
    <p:extLst>
      <p:ext uri="{BB962C8B-B14F-4D97-AF65-F5344CB8AC3E}">
        <p14:creationId xmlns:p14="http://schemas.microsoft.com/office/powerpoint/2010/main" val="1636343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Management Mistakes</a:t>
            </a:r>
          </a:p>
          <a:p>
            <a:pPr algn="just"/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err="1">
                <a:latin typeface="Arial" pitchFamily="34" charset="0"/>
                <a:cs typeface="Arial" pitchFamily="34" charset="0"/>
              </a:rPr>
              <a:t>Argenti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suggests that it will inevitably make mistakes which may not become evident in the form of symptoms for a long period of time.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failure sequence is assumed to take many years, possibly five or more. The three main mistakes likely to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occur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High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gearing – a company allows gearing to rise to such a level that one unfortunate event can have disastrous consequences (15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vertrading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– this occurs when a company expands faster than its financing is capable of supporting. The capital base can become too small and unbalanced (15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algn="just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big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project than gone wrong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– any external/internal project, the failure of which would bring the company down (15).</a:t>
            </a:r>
          </a:p>
        </p:txBody>
      </p:sp>
    </p:spTree>
    <p:extLst>
      <p:ext uri="{BB962C8B-B14F-4D97-AF65-F5344CB8AC3E}">
        <p14:creationId xmlns:p14="http://schemas.microsoft.com/office/powerpoint/2010/main" val="2437348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458200" cy="6126163"/>
          </a:xfrm>
        </p:spPr>
        <p:txBody>
          <a:bodyPr>
            <a:normAutofit/>
          </a:bodyPr>
          <a:lstStyle/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final stage of the process occurs when the symptoms of failure become visible.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Argenti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classifies such symptoms of failure using the following categories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>
                <a:latin typeface="Arial" pitchFamily="34" charset="0"/>
                <a:cs typeface="Arial" pitchFamily="34" charset="0"/>
              </a:rPr>
              <a:t>Financial signs – in the A score context, these appear only towards the end of the failure process, in the last two years (4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>
                <a:latin typeface="Arial" pitchFamily="34" charset="0"/>
                <a:cs typeface="Arial" pitchFamily="34" charset="0"/>
              </a:rPr>
              <a:t>Creative accounting – optimistic statements are made to the public and figures are altered (inventory valued higher, depreciation lower,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). Because of this, the outsider may not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recognise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any change, and failure, when it arrives, is therefore very rapid (4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>
                <a:latin typeface="Arial" pitchFamily="34" charset="0"/>
                <a:cs typeface="Arial" pitchFamily="34" charset="0"/>
              </a:rPr>
              <a:t>Non-financial signs – various signs include frozen management salaries, delayed capital expenditure, falling market share, rising staff turnover (3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>
                <a:latin typeface="Arial" pitchFamily="34" charset="0"/>
                <a:cs typeface="Arial" pitchFamily="34" charset="0"/>
              </a:rPr>
              <a:t>Terminal signs – at the end of the failure process, the financial and non-financial signs become so obvious that even the casual observer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recognizes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them (1).</a:t>
            </a:r>
          </a:p>
        </p:txBody>
      </p:sp>
    </p:spTree>
    <p:extLst>
      <p:ext uri="{BB962C8B-B14F-4D97-AF65-F5344CB8AC3E}">
        <p14:creationId xmlns:p14="http://schemas.microsoft.com/office/powerpoint/2010/main" val="3490490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451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The maximum score allotted is 100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The overall pass mark is 25. Companies scoring above this show many of the signs preceding failure and should therefore cause concern. </a:t>
            </a:r>
          </a:p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Even if the score is less than 25, the sub-score can still be of interest. If, for example, a score over 10 is recorded in the defects section, this may be a cause for concern, or a high score in the mistakes section may suggest an incapable management.</a:t>
            </a:r>
          </a:p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 Usually, companies not at risk have fairly low scores (0–18 being common), whereas those at risk usually score well above 25 (often 35–70).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15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Strategic Drift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077200" cy="5135563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Strategic drift happens when the strategy of a business is no longer relevant to the external environment facing it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Strategic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drift usually arises from a combination of factors, including: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2000" dirty="0">
                <a:latin typeface="Arial" pitchFamily="34" charset="0"/>
                <a:cs typeface="Arial" pitchFamily="34" charset="0"/>
              </a:rPr>
              <a:t>Business failing to adapt to a changing external environment (for example social or technological change)</a:t>
            </a:r>
          </a:p>
          <a:p>
            <a:pPr lvl="1" algn="just"/>
            <a:r>
              <a:rPr lang="en-US" sz="2000" dirty="0">
                <a:latin typeface="Arial" pitchFamily="34" charset="0"/>
                <a:cs typeface="Arial" pitchFamily="34" charset="0"/>
              </a:rPr>
              <a:t>A discovery that what worked before (in terms of competitiveness) doesn’t work anymore</a:t>
            </a:r>
          </a:p>
          <a:p>
            <a:pPr lvl="1" algn="just"/>
            <a:r>
              <a:rPr lang="en-US" sz="2000" dirty="0">
                <a:latin typeface="Arial" pitchFamily="34" charset="0"/>
                <a:cs typeface="Arial" pitchFamily="34" charset="0"/>
              </a:rPr>
              <a:t>Complacency sets in – often built on previous success which management assume will continue</a:t>
            </a:r>
          </a:p>
          <a:p>
            <a:pPr lvl="1" algn="just"/>
            <a:r>
              <a:rPr lang="en-US" sz="2000" dirty="0">
                <a:latin typeface="Arial" pitchFamily="34" charset="0"/>
                <a:cs typeface="Arial" pitchFamily="34" charset="0"/>
              </a:rPr>
              <a:t>Senior management deny there is a problem, even when faced with the evidence</a:t>
            </a:r>
          </a:p>
        </p:txBody>
      </p:sp>
    </p:spTree>
    <p:extLst>
      <p:ext uri="{BB962C8B-B14F-4D97-AF65-F5344CB8AC3E}">
        <p14:creationId xmlns:p14="http://schemas.microsoft.com/office/powerpoint/2010/main" val="2725418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49" y="762001"/>
            <a:ext cx="7153551" cy="5353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68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Predicting business failure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410200"/>
          </a:xfrm>
        </p:spPr>
        <p:txBody>
          <a:bodyPr>
            <a:normAutofit fontScale="25000" lnSpcReduction="20000"/>
          </a:bodyPr>
          <a:lstStyle/>
          <a:p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endParaRPr lang="en-US" sz="9600" dirty="0">
              <a:latin typeface="Arial" pitchFamily="34" charset="0"/>
              <a:cs typeface="Arial" pitchFamily="34" charset="0"/>
            </a:endParaRPr>
          </a:p>
          <a:p>
            <a:r>
              <a:rPr lang="en-US" sz="9600" dirty="0" smtClean="0">
                <a:latin typeface="Arial" pitchFamily="34" charset="0"/>
                <a:cs typeface="Arial" pitchFamily="34" charset="0"/>
              </a:rPr>
              <a:t>Corporate decline has two aspects</a:t>
            </a:r>
          </a:p>
          <a:p>
            <a:pPr lvl="1"/>
            <a:endParaRPr lang="en-US" sz="9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9600" dirty="0" smtClean="0">
                <a:latin typeface="Arial" pitchFamily="34" charset="0"/>
                <a:cs typeface="Arial" pitchFamily="34" charset="0"/>
              </a:rPr>
              <a:t>Declining  industries</a:t>
            </a:r>
          </a:p>
          <a:p>
            <a:pPr lvl="1"/>
            <a:r>
              <a:rPr lang="en-US" sz="9600" dirty="0" smtClean="0">
                <a:latin typeface="Arial" pitchFamily="34" charset="0"/>
                <a:cs typeface="Arial" pitchFamily="34" charset="0"/>
              </a:rPr>
              <a:t>Declining Companies</a:t>
            </a:r>
          </a:p>
          <a:p>
            <a:pPr lvl="1"/>
            <a:endParaRPr lang="en-US" sz="96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Declining Industries</a:t>
            </a:r>
          </a:p>
          <a:p>
            <a:pPr marL="457200" lvl="1" indent="0">
              <a:buNone/>
            </a:pPr>
            <a:endParaRPr lang="en-US" sz="9600" dirty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Technological advances</a:t>
            </a:r>
          </a:p>
          <a:p>
            <a:pPr lvl="1">
              <a:buFont typeface="Arial" pitchFamily="34" charset="0"/>
              <a:buChar char="•"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 Regulatory changes</a:t>
            </a:r>
          </a:p>
          <a:p>
            <a:pPr lvl="1">
              <a:buFont typeface="Arial" pitchFamily="34" charset="0"/>
              <a:buChar char="•"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Changes in consumers/ customers life style</a:t>
            </a:r>
          </a:p>
          <a:p>
            <a:pPr lvl="1">
              <a:buFont typeface="Arial" pitchFamily="34" charset="0"/>
              <a:buChar char="•"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Rising cost of inputs</a:t>
            </a:r>
          </a:p>
          <a:p>
            <a:pPr lvl="1">
              <a:buFont typeface="Arial" pitchFamily="34" charset="0"/>
              <a:buChar char="•"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Shirking customers group</a:t>
            </a:r>
          </a:p>
          <a:p>
            <a:pPr lvl="1">
              <a:buFont typeface="Arial" pitchFamily="34" charset="0"/>
              <a:buChar char="•"/>
            </a:pP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457200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9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700" b="1" dirty="0" smtClean="0">
                <a:latin typeface="Arial" pitchFamily="34" charset="0"/>
                <a:cs typeface="Arial" pitchFamily="34" charset="0"/>
              </a:rPr>
              <a:t>Declining Companies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Symptoms of Corporate failure</a:t>
            </a:r>
          </a:p>
          <a:p>
            <a:pPr lvl="1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Decease profitability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Decrease sales volume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Increase gearing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Liquidity issues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Falling market share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Lack of planning</a:t>
            </a: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90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4 main reasons for corporate failures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“Marius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Pretouris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(2008) identified four main reasons for corporate failures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Human causes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Internal&amp; external causes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Structural causes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Financial causes</a:t>
            </a: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38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Quantitative models measuring business Failures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Quantitative models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Look on financial ratios of the entity &amp; determine the failure</a:t>
            </a:r>
          </a:p>
          <a:p>
            <a:pPr marL="457200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7663" lvl="1" indent="-347663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Commonly accepted ratios to determine the business failures </a:t>
            </a:r>
          </a:p>
          <a:p>
            <a:pPr marL="747713" lvl="2" indent="-347663"/>
            <a:r>
              <a:rPr lang="en-US" sz="2000" dirty="0" smtClean="0">
                <a:latin typeface="Arial" pitchFamily="34" charset="0"/>
                <a:cs typeface="Arial" pitchFamily="34" charset="0"/>
              </a:rPr>
              <a:t>Low Profitability</a:t>
            </a:r>
          </a:p>
          <a:p>
            <a:pPr marL="747713" lvl="2" indent="-347663"/>
            <a:r>
              <a:rPr lang="en-US" sz="2000" dirty="0" smtClean="0">
                <a:latin typeface="Arial" pitchFamily="34" charset="0"/>
                <a:cs typeface="Arial" pitchFamily="34" charset="0"/>
              </a:rPr>
              <a:t>Poor Liquidity</a:t>
            </a:r>
          </a:p>
          <a:p>
            <a:pPr marL="747713" lvl="2" indent="-347663"/>
            <a:r>
              <a:rPr lang="en-US" sz="2000" dirty="0" smtClean="0">
                <a:latin typeface="Arial" pitchFamily="34" charset="0"/>
                <a:cs typeface="Arial" pitchFamily="34" charset="0"/>
              </a:rPr>
              <a:t>Low equity returns ( both dividend &amp; capital) </a:t>
            </a:r>
          </a:p>
          <a:p>
            <a:pPr marL="747713" lvl="2" indent="-347663"/>
            <a:r>
              <a:rPr lang="en-US" sz="2000" dirty="0" smtClean="0">
                <a:latin typeface="Arial" pitchFamily="34" charset="0"/>
                <a:cs typeface="Arial" pitchFamily="34" charset="0"/>
              </a:rPr>
              <a:t>High gearing</a:t>
            </a:r>
          </a:p>
          <a:p>
            <a:pPr marL="747713" lvl="2" indent="-347663"/>
            <a:r>
              <a:rPr lang="en-US" sz="2000" dirty="0" smtClean="0">
                <a:latin typeface="Arial" pitchFamily="34" charset="0"/>
                <a:cs typeface="Arial" pitchFamily="34" charset="0"/>
              </a:rPr>
              <a:t>Highly variable income </a:t>
            </a:r>
          </a:p>
          <a:p>
            <a:pPr marL="747713" lvl="2" indent="-347663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747713" lvl="2" indent="-347663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83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Determine business failure through Z score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“The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Altman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Z-Score”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combination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five weighted business ratios that is used to estimate the likelihood of financial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distress</a:t>
            </a: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logical solution is to select a combination of ratios, a multivariate approach, in an attempt to provide a more comprehensive picture of the financial status of a company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Following Beaver, Altman (1968) proposed ‘multiple discriminant analysis’ (MDA).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provided a linear combination of ratios which best distinguished between groups of failing and non-failing companies. This technique dominated the literature on corporate failure models until the 1980s and is commonly used as the baseline for comparative studies.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5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The original research was based on data from publicly held manufacturers (66 firms, half of which had filed for bankruptcy).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Altman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calculated 22 common financial ratios for all of them and then used multiple discriminant analysis to choose a small number of those ratios that could best distinguish between a bankrupt firm and a healthy one. To test the model,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Altman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then calculated the Z Scores for new groups of bankrupt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non bankrupt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but sick firms (i.e. with reported deficits) in order to discover how well the Z Score model could distinguish between sick firms and the terminally ill. </a:t>
            </a:r>
          </a:p>
        </p:txBody>
      </p:sp>
    </p:spTree>
    <p:extLst>
      <p:ext uri="{BB962C8B-B14F-4D97-AF65-F5344CB8AC3E}">
        <p14:creationId xmlns:p14="http://schemas.microsoft.com/office/powerpoint/2010/main" val="1153405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5344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Altman identified five key indicators of the likely failure or non failure of business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Liquidity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Profitability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Efficiency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Leverage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Solvency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These five ratios used to derive “Z score”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 Z score represents a combination of different ratios  weighted by co efficient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33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58213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b="1" dirty="0">
                <a:latin typeface="Arial" pitchFamily="34" charset="0"/>
                <a:cs typeface="Arial" pitchFamily="34" charset="0"/>
              </a:rPr>
              <a:t>Calculation /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Definition</a:t>
            </a:r>
          </a:p>
          <a:p>
            <a:pPr algn="just"/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Z=1.2*X1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1.4*X2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3.3*X3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0.6*X4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1.0*X5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X1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= Working Capital / Total Assets.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 measure Liquidity)</a:t>
            </a: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X2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= Retained Earnings / Total Assets.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(Measure cumulative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profitability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 X3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= Earnings Before Interest and Taxes / Total Assets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.( measure 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how productive a company in generating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earnings)</a:t>
            </a: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X4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= Market Value of Equity / Book Value of Total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Liabilities(measure the gearing)</a:t>
            </a: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X5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= Sales/ Total Assets.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measure of how effectively the firm uses its assets to generate sales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978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1178</Words>
  <Application>Microsoft Office PowerPoint</Application>
  <PresentationFormat>On-screen Show (4:3)</PresentationFormat>
  <Paragraphs>157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Corporate Failure &amp; Reconstruction</vt:lpstr>
      <vt:lpstr>Predicting business failure</vt:lpstr>
      <vt:lpstr>Declining Companies </vt:lpstr>
      <vt:lpstr>4 main reasons for corporate failures</vt:lpstr>
      <vt:lpstr>Quantitative models measuring business Failures</vt:lpstr>
      <vt:lpstr>Determine business failure through Z score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Qualitative models-  Argentis “ A” Score”</vt:lpstr>
      <vt:lpstr>PowerPoint Presentation</vt:lpstr>
      <vt:lpstr>PowerPoint Presentation</vt:lpstr>
      <vt:lpstr>PowerPoint Presentation</vt:lpstr>
      <vt:lpstr>PowerPoint Presentation</vt:lpstr>
      <vt:lpstr>Strategic Drift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Failure &amp; Reconstruction</dc:title>
  <dc:creator>thilanka</dc:creator>
  <cp:lastModifiedBy>thilanka</cp:lastModifiedBy>
  <cp:revision>21</cp:revision>
  <dcterms:created xsi:type="dcterms:W3CDTF">2017-06-23T00:23:18Z</dcterms:created>
  <dcterms:modified xsi:type="dcterms:W3CDTF">2017-06-24T06:38:13Z</dcterms:modified>
</cp:coreProperties>
</file>